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1080" y="-2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23033" y="1796542"/>
            <a:ext cx="8653780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872" y="1991741"/>
            <a:ext cx="10897870" cy="3872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8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8.jpeg"/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8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5161" y="1393697"/>
            <a:ext cx="2833370" cy="31559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391795">
              <a:lnSpc>
                <a:spcPct val="100000"/>
              </a:lnSpc>
              <a:spcBef>
                <a:spcPts val="140"/>
              </a:spcBef>
            </a:pPr>
            <a:r>
              <a:rPr sz="1600" b="1" dirty="0">
                <a:latin typeface="Arial" panose="020B0604020202020204"/>
                <a:cs typeface="Arial" panose="020B0604020202020204"/>
              </a:rPr>
              <a:t>Composition</a:t>
            </a:r>
            <a:r>
              <a:rPr sz="16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of</a:t>
            </a:r>
            <a:r>
              <a:rPr sz="16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spc="-20" dirty="0">
                <a:latin typeface="Arial" panose="020B0604020202020204"/>
                <a:cs typeface="Arial" panose="020B0604020202020204"/>
              </a:rPr>
              <a:t>IQAC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5558" y="2690622"/>
            <a:ext cx="2304415" cy="61595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295"/>
              </a:spcBef>
            </a:pPr>
            <a:r>
              <a:rPr sz="2000" b="1" spc="-10" dirty="0">
                <a:solidFill>
                  <a:srgbClr val="44536A"/>
                </a:solid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553085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Singh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447288" y="1807464"/>
          <a:ext cx="6158230" cy="4208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4510"/>
                <a:gridCol w="4363720"/>
              </a:tblGrid>
              <a:tr h="353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00735">
                        <a:lnSpc>
                          <a:spcPts val="2395"/>
                        </a:lnSpc>
                        <a:spcBef>
                          <a:spcPts val="290"/>
                        </a:spcBef>
                      </a:pP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Teachers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6830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Farhin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Katge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Joshi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Pournima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Godge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Shailesh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Shenava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Dipika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Mitra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Romi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Jain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Ankit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Desai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0805">
                        <a:lnSpc>
                          <a:spcPts val="160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Vishrut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Bhatnagar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3570">
                <a:tc gridSpan="2"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Members</a:t>
                      </a:r>
                      <a:r>
                        <a:rPr sz="2000" b="1" spc="-4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2000" b="1" spc="-4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Management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Mr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PT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Deshmukh,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Mr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Sanjeev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Babar,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Mr.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B.B.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Lamture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626110"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Nominees</a:t>
                      </a:r>
                      <a:r>
                        <a:rPr sz="2000" b="1" spc="-5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2000" b="1" spc="-3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local</a:t>
                      </a:r>
                      <a:r>
                        <a:rPr sz="2000" b="1" spc="-4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society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Gauri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Mandke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622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Mr</a:t>
                      </a:r>
                      <a:r>
                        <a:rPr sz="14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Subhash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Pawar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Administrative</a:t>
                      </a:r>
                      <a:r>
                        <a:rPr sz="2000" b="1" spc="-8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Officers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815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050797" y="3701034"/>
            <a:ext cx="2304415" cy="615950"/>
          </a:xfrm>
          <a:prstGeom prst="rect">
            <a:avLst/>
          </a:prstGeom>
          <a:ln w="32003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473710">
              <a:lnSpc>
                <a:spcPct val="100000"/>
              </a:lnSpc>
              <a:spcBef>
                <a:spcPts val="290"/>
              </a:spcBef>
            </a:pPr>
            <a:r>
              <a:rPr sz="2000" b="1" spc="-10" dirty="0">
                <a:solidFill>
                  <a:srgbClr val="44536A"/>
                </a:solidFill>
                <a:latin typeface="Times New Roman" panose="02020603050405020304"/>
                <a:cs typeface="Times New Roman" panose="02020603050405020304"/>
              </a:rPr>
              <a:t>Coordinator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534670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08120" y="220979"/>
            <a:ext cx="4623816" cy="1170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465" y="6462063"/>
            <a:ext cx="2328540" cy="2174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9062" y="6544116"/>
            <a:ext cx="1628932" cy="23362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9376" y="36393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465" y="6462063"/>
            <a:ext cx="2328540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5302" y="6509551"/>
            <a:ext cx="1829396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2523" y="2040635"/>
            <a:ext cx="3807460" cy="399415"/>
          </a:xfrm>
          <a:prstGeom prst="rect">
            <a:avLst/>
          </a:prstGeom>
          <a:ln w="9144">
            <a:solidFill>
              <a:srgbClr val="2E528F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93675">
              <a:lnSpc>
                <a:spcPct val="100000"/>
              </a:lnSpc>
              <a:spcBef>
                <a:spcPts val="290"/>
              </a:spcBef>
            </a:pPr>
            <a:r>
              <a:rPr sz="2000" dirty="0"/>
              <a:t>SELF</a:t>
            </a:r>
            <a:r>
              <a:rPr sz="2000" spc="-105" dirty="0"/>
              <a:t> </a:t>
            </a:r>
            <a:r>
              <a:rPr sz="2000" spc="-10" dirty="0"/>
              <a:t>STUDY</a:t>
            </a:r>
            <a:r>
              <a:rPr sz="2000" spc="-105" dirty="0"/>
              <a:t> </a:t>
            </a:r>
            <a:r>
              <a:rPr sz="2000" dirty="0"/>
              <a:t>REPORT</a:t>
            </a:r>
            <a:r>
              <a:rPr sz="2000" spc="-70" dirty="0"/>
              <a:t> </a:t>
            </a:r>
            <a:r>
              <a:rPr sz="2000" dirty="0"/>
              <a:t>(</a:t>
            </a:r>
            <a:r>
              <a:rPr sz="2000" spc="-35" dirty="0"/>
              <a:t> </a:t>
            </a:r>
            <a:r>
              <a:rPr sz="2000" spc="-20" dirty="0"/>
              <a:t>SSR)</a:t>
            </a:r>
            <a:endParaRPr sz="2000"/>
          </a:p>
        </p:txBody>
      </p:sp>
      <p:grpSp>
        <p:nvGrpSpPr>
          <p:cNvPr id="9" name="object 9"/>
          <p:cNvGrpSpPr/>
          <p:nvPr/>
        </p:nvGrpSpPr>
        <p:grpSpPr>
          <a:xfrm>
            <a:off x="5908547" y="2642616"/>
            <a:ext cx="417830" cy="638810"/>
            <a:chOff x="5908547" y="2642616"/>
            <a:chExt cx="417830" cy="638810"/>
          </a:xfrm>
        </p:grpSpPr>
        <p:sp>
          <p:nvSpPr>
            <p:cNvPr id="10" name="object 10"/>
            <p:cNvSpPr/>
            <p:nvPr/>
          </p:nvSpPr>
          <p:spPr>
            <a:xfrm>
              <a:off x="5914643" y="2648712"/>
              <a:ext cx="405765" cy="626745"/>
            </a:xfrm>
            <a:custGeom>
              <a:avLst/>
              <a:gdLst/>
              <a:ahLst/>
              <a:cxnLst/>
              <a:rect l="l" t="t" r="r" b="b"/>
              <a:pathLst>
                <a:path w="405764" h="626745">
                  <a:moveTo>
                    <a:pt x="304038" y="0"/>
                  </a:moveTo>
                  <a:lnTo>
                    <a:pt x="101345" y="0"/>
                  </a:lnTo>
                  <a:lnTo>
                    <a:pt x="101345" y="423672"/>
                  </a:lnTo>
                  <a:lnTo>
                    <a:pt x="0" y="423672"/>
                  </a:lnTo>
                  <a:lnTo>
                    <a:pt x="202691" y="626363"/>
                  </a:lnTo>
                  <a:lnTo>
                    <a:pt x="405383" y="423672"/>
                  </a:lnTo>
                  <a:lnTo>
                    <a:pt x="304038" y="423672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914643" y="2648712"/>
              <a:ext cx="405765" cy="626745"/>
            </a:xfrm>
            <a:custGeom>
              <a:avLst/>
              <a:gdLst/>
              <a:ahLst/>
              <a:cxnLst/>
              <a:rect l="l" t="t" r="r" b="b"/>
              <a:pathLst>
                <a:path w="405764" h="626745">
                  <a:moveTo>
                    <a:pt x="0" y="423672"/>
                  </a:moveTo>
                  <a:lnTo>
                    <a:pt x="101345" y="423672"/>
                  </a:lnTo>
                  <a:lnTo>
                    <a:pt x="101345" y="0"/>
                  </a:lnTo>
                  <a:lnTo>
                    <a:pt x="304038" y="0"/>
                  </a:lnTo>
                  <a:lnTo>
                    <a:pt x="304038" y="423672"/>
                  </a:lnTo>
                  <a:lnTo>
                    <a:pt x="405383" y="423672"/>
                  </a:lnTo>
                  <a:lnTo>
                    <a:pt x="202691" y="626363"/>
                  </a:lnTo>
                  <a:lnTo>
                    <a:pt x="0" y="423672"/>
                  </a:lnTo>
                  <a:close/>
                </a:path>
              </a:pathLst>
            </a:custGeom>
            <a:ln w="12191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045964" y="3432047"/>
            <a:ext cx="2100580" cy="338455"/>
          </a:xfrm>
          <a:prstGeom prst="rect">
            <a:avLst/>
          </a:prstGeom>
          <a:ln w="9144">
            <a:solidFill>
              <a:srgbClr val="2E528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0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KEY</a:t>
            </a:r>
            <a:r>
              <a:rPr sz="16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INDICATORS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61688" y="4951476"/>
            <a:ext cx="1370330" cy="646430"/>
          </a:xfrm>
          <a:prstGeom prst="rect">
            <a:avLst/>
          </a:prstGeom>
          <a:ln w="9144">
            <a:solidFill>
              <a:srgbClr val="2E528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83210" marR="112395" indent="-166370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Quantitative Matrices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7123" y="4951476"/>
            <a:ext cx="1292860" cy="646430"/>
          </a:xfrm>
          <a:prstGeom prst="rect">
            <a:avLst/>
          </a:prstGeom>
          <a:ln w="9144">
            <a:solidFill>
              <a:srgbClr val="2E528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45745" marR="129540" indent="-109855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Qualitative Matrices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927091" y="4209288"/>
            <a:ext cx="2464435" cy="558165"/>
            <a:chOff x="4927091" y="4209288"/>
            <a:chExt cx="2464435" cy="558165"/>
          </a:xfrm>
        </p:grpSpPr>
        <p:sp>
          <p:nvSpPr>
            <p:cNvPr id="16" name="object 16"/>
            <p:cNvSpPr/>
            <p:nvPr/>
          </p:nvSpPr>
          <p:spPr>
            <a:xfrm>
              <a:off x="4965191" y="4212336"/>
              <a:ext cx="2388235" cy="0"/>
            </a:xfrm>
            <a:custGeom>
              <a:avLst/>
              <a:gdLst/>
              <a:ahLst/>
              <a:cxnLst/>
              <a:rect l="l" t="t" r="r" b="b"/>
              <a:pathLst>
                <a:path w="2388234">
                  <a:moveTo>
                    <a:pt x="0" y="0"/>
                  </a:moveTo>
                  <a:lnTo>
                    <a:pt x="2388235" y="0"/>
                  </a:lnTo>
                </a:path>
              </a:pathLst>
            </a:custGeom>
            <a:ln w="6096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927092" y="4212335"/>
              <a:ext cx="2464435" cy="554990"/>
            </a:xfrm>
            <a:custGeom>
              <a:avLst/>
              <a:gdLst/>
              <a:ahLst/>
              <a:cxnLst/>
              <a:rect l="l" t="t" r="r" b="b"/>
              <a:pathLst>
                <a:path w="2464434" h="554989">
                  <a:moveTo>
                    <a:pt x="76200" y="478409"/>
                  </a:moveTo>
                  <a:lnTo>
                    <a:pt x="44450" y="478409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478409"/>
                  </a:lnTo>
                  <a:lnTo>
                    <a:pt x="0" y="478409"/>
                  </a:lnTo>
                  <a:lnTo>
                    <a:pt x="38100" y="554609"/>
                  </a:lnTo>
                  <a:lnTo>
                    <a:pt x="69850" y="491109"/>
                  </a:lnTo>
                  <a:lnTo>
                    <a:pt x="76200" y="478409"/>
                  </a:lnTo>
                  <a:close/>
                </a:path>
                <a:path w="2464434" h="554989">
                  <a:moveTo>
                    <a:pt x="2464308" y="478409"/>
                  </a:moveTo>
                  <a:lnTo>
                    <a:pt x="2432558" y="478409"/>
                  </a:lnTo>
                  <a:lnTo>
                    <a:pt x="2432558" y="0"/>
                  </a:lnTo>
                  <a:lnTo>
                    <a:pt x="2419858" y="0"/>
                  </a:lnTo>
                  <a:lnTo>
                    <a:pt x="2419858" y="478409"/>
                  </a:lnTo>
                  <a:lnTo>
                    <a:pt x="2388108" y="478409"/>
                  </a:lnTo>
                  <a:lnTo>
                    <a:pt x="2426208" y="554609"/>
                  </a:lnTo>
                  <a:lnTo>
                    <a:pt x="2457958" y="491109"/>
                  </a:lnTo>
                  <a:lnTo>
                    <a:pt x="2464308" y="47840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6096000" y="3770376"/>
            <a:ext cx="21590" cy="389890"/>
          </a:xfrm>
          <a:custGeom>
            <a:avLst/>
            <a:gdLst/>
            <a:ahLst/>
            <a:cxnLst/>
            <a:rect l="l" t="t" r="r" b="b"/>
            <a:pathLst>
              <a:path w="21589" h="389889">
                <a:moveTo>
                  <a:pt x="0" y="0"/>
                </a:moveTo>
                <a:lnTo>
                  <a:pt x="21082" y="389763"/>
                </a:lnTo>
              </a:path>
            </a:pathLst>
          </a:custGeom>
          <a:ln w="6096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9376" y="36393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465" y="6462063"/>
            <a:ext cx="2328540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5302" y="6509551"/>
            <a:ext cx="1829396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271267" y="1374647"/>
          <a:ext cx="7788909" cy="5065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7455"/>
                <a:gridCol w="4916170"/>
                <a:gridCol w="1645284"/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CRITERIAS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NAME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WEIGHTAGE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50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CURRICULAR</a:t>
                      </a:r>
                      <a:r>
                        <a:rPr sz="1600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ASPECTS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TEACHING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–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LEARNING</a:t>
                      </a:r>
                      <a:r>
                        <a:rPr sz="1600" spc="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EVALUATION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280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RESEARCH,</a:t>
                      </a:r>
                      <a:r>
                        <a:rPr sz="1600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INNOVATION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EXTENSION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IV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INFRASTRUCTURE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LEARNING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RESOURCES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50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STUDENTS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SUPPORT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PROGRESSION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VI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GOVERNANCE,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LEADERSHIP</a:t>
                      </a:r>
                      <a:r>
                        <a:rPr sz="16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VII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INSTITUTION</a:t>
                      </a:r>
                      <a:r>
                        <a:rPr sz="1600" spc="-7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VALUES</a:t>
                      </a:r>
                      <a:r>
                        <a:rPr sz="16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BEST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PRACTICES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478790" marR="233680" indent="-23939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CRITERIA 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VIII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DENTAL</a:t>
                      </a:r>
                      <a:r>
                        <a:rPr sz="16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COLLEGE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82676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14978" y="1331213"/>
            <a:ext cx="4185285" cy="48958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991870">
              <a:lnSpc>
                <a:spcPct val="100000"/>
              </a:lnSpc>
              <a:spcBef>
                <a:spcPts val="530"/>
              </a:spcBef>
            </a:pPr>
            <a:r>
              <a:rPr sz="2000" spc="-10" dirty="0"/>
              <a:t>CRITERIA</a:t>
            </a:r>
            <a:r>
              <a:rPr sz="2000" spc="-105" dirty="0"/>
              <a:t> </a:t>
            </a:r>
            <a:r>
              <a:rPr sz="2000" spc="-10" dirty="0"/>
              <a:t>HEADS</a:t>
            </a:r>
            <a:endParaRPr sz="200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14972" y="1991741"/>
          <a:ext cx="10807700" cy="3872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1925"/>
                <a:gridCol w="2701925"/>
                <a:gridCol w="2701925"/>
                <a:gridCol w="2701925"/>
              </a:tblGrid>
              <a:tr h="370205">
                <a:tc gridSpan="4">
                  <a:txBody>
                    <a:bodyPr/>
                    <a:lstStyle/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Criteria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Heads</a:t>
                      </a:r>
                      <a:r>
                        <a:rPr sz="1800" b="1" spc="40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be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responsible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maintaining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updating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Criteria files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documentation.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Curriculum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Dipika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Mitra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280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72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Teaching,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Learning</a:t>
                      </a:r>
                      <a:r>
                        <a:rPr sz="1800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and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Evaluation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Naisargi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Shah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III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Research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Innovation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Farhin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Katge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IV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Infrastructure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Amol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Dhokar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Student</a:t>
                      </a:r>
                      <a:r>
                        <a:rPr sz="1800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Support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Shailesh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Shenava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VI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619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Governance,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Leadership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Sanjay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Joshi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VII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Best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Practices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Pournima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Godge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VIII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Dental</a:t>
                      </a:r>
                      <a:r>
                        <a:rPr sz="1800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College</a:t>
                      </a:r>
                      <a:r>
                        <a:rPr sz="18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Specific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Romi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Jain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112765" y="1108075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2346" y="1488186"/>
            <a:ext cx="4057015" cy="41148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2585">
              <a:lnSpc>
                <a:spcPts val="2775"/>
              </a:lnSpc>
            </a:pPr>
            <a:r>
              <a:rPr sz="2400" dirty="0"/>
              <a:t>Committees</a:t>
            </a:r>
            <a:r>
              <a:rPr sz="2400" spc="-85" dirty="0"/>
              <a:t> </a:t>
            </a:r>
            <a:r>
              <a:rPr sz="2400" dirty="0"/>
              <a:t>Under</a:t>
            </a:r>
            <a:r>
              <a:rPr sz="2400" spc="-100" dirty="0"/>
              <a:t> </a:t>
            </a:r>
            <a:r>
              <a:rPr sz="2400" spc="-20" dirty="0"/>
              <a:t>IQAC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393697" y="2068829"/>
            <a:ext cx="3008630" cy="428879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606425" indent="-514985">
              <a:lnSpc>
                <a:spcPct val="100000"/>
              </a:lnSpc>
              <a:spcBef>
                <a:spcPts val="150"/>
              </a:spcBef>
              <a:buAutoNum type="arabicPeriod"/>
              <a:tabLst>
                <a:tab pos="60642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NAAC Steering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90220" indent="-398780">
              <a:lnSpc>
                <a:spcPct val="100000"/>
              </a:lnSpc>
              <a:spcBef>
                <a:spcPts val="830"/>
              </a:spcBef>
              <a:buAutoNum type="arabicPeriod"/>
              <a:tabLst>
                <a:tab pos="49022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14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Cell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25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Council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Grievance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Mentor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Mentee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80390" indent="-488950">
              <a:lnSpc>
                <a:spcPct val="100000"/>
              </a:lnSpc>
              <a:spcBef>
                <a:spcPts val="830"/>
              </a:spcBef>
              <a:buAutoNum type="arabicPeriod" startAt="3"/>
              <a:tabLst>
                <a:tab pos="58039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BORS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24205" indent="-532765">
              <a:lnSpc>
                <a:spcPct val="100000"/>
              </a:lnSpc>
              <a:spcBef>
                <a:spcPts val="825"/>
              </a:spcBef>
              <a:buAutoNum type="arabicPeriod" startAt="3"/>
              <a:tabLst>
                <a:tab pos="6242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Scientific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Ethical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Publication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840"/>
              </a:spcBef>
              <a:tabLst>
                <a:tab pos="357505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5.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Feedback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63890" y="2084070"/>
            <a:ext cx="3049905" cy="4337685"/>
          </a:xfrm>
          <a:custGeom>
            <a:avLst/>
            <a:gdLst/>
            <a:ahLst/>
            <a:cxnLst/>
            <a:rect l="l" t="t" r="r" b="b"/>
            <a:pathLst>
              <a:path w="3049904" h="4337685">
                <a:moveTo>
                  <a:pt x="0" y="4337304"/>
                </a:moveTo>
                <a:lnTo>
                  <a:pt x="3049524" y="4337304"/>
                </a:lnTo>
                <a:lnTo>
                  <a:pt x="3049524" y="0"/>
                </a:lnTo>
                <a:lnTo>
                  <a:pt x="0" y="0"/>
                </a:lnTo>
                <a:lnTo>
                  <a:pt x="0" y="4337304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343392" y="2179447"/>
            <a:ext cx="16217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14.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Staff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43392" y="2625979"/>
            <a:ext cx="24879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15.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Patient</a:t>
            </a:r>
            <a:r>
              <a:rPr sz="14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43392" y="3072206"/>
            <a:ext cx="27813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16.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Internal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Complaint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43392" y="3520821"/>
            <a:ext cx="23183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1955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17.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Anti-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Ragging</a:t>
            </a:r>
            <a:r>
              <a:rPr sz="14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43392" y="3967352"/>
            <a:ext cx="2620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18.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Infection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Control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43392" y="4413884"/>
            <a:ext cx="22599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6565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19.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Curriculum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3392" y="4862321"/>
            <a:ext cx="25895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20.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Code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43392" y="5308853"/>
            <a:ext cx="2360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21.</a:t>
            </a:r>
            <a:r>
              <a:rPr sz="1400" b="1" spc="11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Cell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43392" y="5755335"/>
            <a:ext cx="25139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22.</a:t>
            </a:r>
            <a:r>
              <a:rPr sz="1400" b="1" spc="1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Software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9376" y="363933"/>
            <a:ext cx="4388387" cy="85772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7840" y="6387082"/>
            <a:ext cx="2609088" cy="37490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5302" y="6509551"/>
            <a:ext cx="1829396" cy="26243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816602" y="2084070"/>
            <a:ext cx="3008630" cy="431927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382905" indent="-266700">
              <a:lnSpc>
                <a:spcPct val="100000"/>
              </a:lnSpc>
              <a:spcBef>
                <a:spcPts val="1480"/>
              </a:spcBef>
              <a:buAutoNum type="arabicPeriod" startAt="5"/>
              <a:tabLst>
                <a:tab pos="3829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2905" indent="-26670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3829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Library</a:t>
            </a:r>
            <a:r>
              <a:rPr sz="1400" b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Advisory</a:t>
            </a:r>
            <a:r>
              <a:rPr sz="14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2905" indent="-26670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3829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Examination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72110" indent="-255905">
              <a:lnSpc>
                <a:spcPct val="100000"/>
              </a:lnSpc>
              <a:buAutoNum type="arabicPeriod" startAt="5"/>
              <a:tabLst>
                <a:tab pos="37211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Academic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16205">
              <a:lnSpc>
                <a:spcPct val="100000"/>
              </a:lnSpc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8a)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Integrated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Teaching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27355" indent="-311150">
              <a:lnSpc>
                <a:spcPct val="100000"/>
              </a:lnSpc>
              <a:buAutoNum type="arabicPeriod" startAt="9"/>
              <a:tabLst>
                <a:tab pos="42735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Purchase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60705" indent="-444500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5607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49580" indent="-333375">
              <a:lnSpc>
                <a:spcPct val="100000"/>
              </a:lnSpc>
              <a:buAutoNum type="arabicPeriod" startAt="9"/>
              <a:tabLst>
                <a:tab pos="449580" algn="l"/>
              </a:tabLst>
            </a:pP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140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Association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15620" indent="-399415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515620" algn="l"/>
              </a:tabLst>
            </a:pP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PTA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15620" indent="-399415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51562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ICT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e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84516" y="230631"/>
          <a:ext cx="10090785" cy="6334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265"/>
                <a:gridCol w="5876925"/>
                <a:gridCol w="3363595"/>
              </a:tblGrid>
              <a:tr h="5003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Sr.no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232410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216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HEAD/CHAIRPERSON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1.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NAAC</a:t>
                      </a:r>
                      <a:r>
                        <a:rPr sz="16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Steering</a:t>
                      </a:r>
                      <a:r>
                        <a:rPr sz="1600" b="1" spc="-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2.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Student</a:t>
                      </a:r>
                      <a:r>
                        <a:rPr sz="1600" b="1" spc="-6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Welfare</a:t>
                      </a:r>
                      <a:r>
                        <a:rPr sz="16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0" dirty="0">
                          <a:latin typeface="Arial" panose="020B0604020202020204"/>
                          <a:cs typeface="Arial" panose="020B0604020202020204"/>
                        </a:rPr>
                        <a:t>Cell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Shailesh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Shenava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)</a:t>
                      </a:r>
                      <a:r>
                        <a:rPr sz="1600" spc="-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Attendance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Shilpa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Shetty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b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)Hostel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Sandeep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Kulkarni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c)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Grievance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Shailesh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Shenava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233235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d)Mentor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Mentee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Pournima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Godge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3.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Board</a:t>
                      </a:r>
                      <a:r>
                        <a:rPr sz="16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16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Research</a:t>
                      </a:r>
                      <a:r>
                        <a:rPr sz="16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Studies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4.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Scientific</a:t>
                      </a:r>
                      <a:r>
                        <a:rPr sz="16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Farhin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Katge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a)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CDE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Sandeep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Singh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b)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Ethical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Deepak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Langade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c)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Publication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Meghana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SM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5.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Feedback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 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Romi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Jain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6.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Library</a:t>
                      </a:r>
                      <a:r>
                        <a:rPr sz="1600" b="1" spc="-1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Advisory</a:t>
                      </a:r>
                      <a:r>
                        <a:rPr sz="16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7.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Examination</a:t>
                      </a:r>
                      <a:r>
                        <a:rPr sz="1600" b="1" spc="-7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Dipika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Mitra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8.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Academic</a:t>
                      </a:r>
                      <a:r>
                        <a:rPr sz="1600" b="1" spc="-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Dipika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Mitra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337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)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Integrated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Teaching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Naisargi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Shah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84516" y="230631"/>
          <a:ext cx="10089515" cy="6011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140"/>
                <a:gridCol w="5860415"/>
                <a:gridCol w="3362960"/>
              </a:tblGrid>
              <a:tr h="5003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Sr.no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4857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HEAD/CHAIRPERSON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9.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Purchase</a:t>
                      </a:r>
                      <a:r>
                        <a:rPr sz="18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Joshi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Maintenance</a:t>
                      </a:r>
                      <a:r>
                        <a:rPr sz="18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Alumni</a:t>
                      </a:r>
                      <a:r>
                        <a:rPr sz="1800" b="1" spc="-1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Association</a:t>
                      </a:r>
                      <a:r>
                        <a:rPr sz="18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Singh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PTA</a:t>
                      </a:r>
                      <a:r>
                        <a:rPr sz="1800" b="1" spc="-7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Pournima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Godge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ICT</a:t>
                      </a:r>
                      <a:r>
                        <a:rPr sz="18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Staff</a:t>
                      </a:r>
                      <a:r>
                        <a:rPr sz="18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Joshi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Patient</a:t>
                      </a: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Welfare</a:t>
                      </a:r>
                      <a:r>
                        <a:rPr sz="1800" b="1" spc="-6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Shailesh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Shenava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Internal</a:t>
                      </a:r>
                      <a:r>
                        <a:rPr sz="18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Complaint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Naisargi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Shah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17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Anti- Ragging</a:t>
                      </a:r>
                      <a:r>
                        <a:rPr sz="1800" b="1" spc="-4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Naisargi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Shah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Infection</a:t>
                      </a: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Control</a:t>
                      </a:r>
                      <a:r>
                        <a:rPr sz="1800" b="1" spc="-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Joshi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Curriculum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Dipika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Mitra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20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Code</a:t>
                      </a:r>
                      <a:r>
                        <a:rPr sz="18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18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Conduct</a:t>
                      </a:r>
                      <a:r>
                        <a:rPr sz="1800" b="1" spc="-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Pournima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Godge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21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International</a:t>
                      </a:r>
                      <a:r>
                        <a:rPr sz="18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Student</a:t>
                      </a:r>
                      <a:r>
                        <a:rPr sz="1800" b="1" spc="-20" dirty="0">
                          <a:latin typeface="Arial" panose="020B0604020202020204"/>
                          <a:cs typeface="Arial" panose="020B0604020202020204"/>
                        </a:rPr>
                        <a:t> Cell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22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Patient</a:t>
                      </a:r>
                      <a:r>
                        <a:rPr sz="18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Software</a:t>
                      </a: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9376" y="36393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465" y="6462063"/>
            <a:ext cx="2328540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5302" y="6509551"/>
            <a:ext cx="1829396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28465" y="1616202"/>
            <a:ext cx="4737100" cy="37084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39115">
              <a:lnSpc>
                <a:spcPct val="100000"/>
              </a:lnSpc>
              <a:spcBef>
                <a:spcPts val="300"/>
              </a:spcBef>
            </a:pPr>
            <a:r>
              <a:rPr sz="1800" dirty="0"/>
              <a:t>1.</a:t>
            </a:r>
            <a:r>
              <a:rPr sz="1800" spc="-20" dirty="0"/>
              <a:t> </a:t>
            </a:r>
            <a:r>
              <a:rPr sz="1800" dirty="0"/>
              <a:t>NAAC</a:t>
            </a:r>
            <a:r>
              <a:rPr sz="1800" spc="-15" dirty="0"/>
              <a:t> </a:t>
            </a:r>
            <a:r>
              <a:rPr sz="1800" dirty="0"/>
              <a:t>STEERING</a:t>
            </a:r>
            <a:r>
              <a:rPr sz="1800" spc="-1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2119376" y="2589403"/>
            <a:ext cx="827024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Main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objective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NAAC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steering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18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NAAC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accreditation</a:t>
            </a:r>
            <a:r>
              <a:rPr sz="18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institution.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Help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make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SSR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marR="1828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Naac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Steering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include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Heads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who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responsible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for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maintaining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updating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Criteria's.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94993" y="1244091"/>
          <a:ext cx="8501379" cy="5481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6575"/>
                <a:gridCol w="920114"/>
                <a:gridCol w="3460115"/>
                <a:gridCol w="2314575"/>
              </a:tblGrid>
              <a:tr h="492759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NAAC</a:t>
                      </a:r>
                      <a:r>
                        <a:rPr sz="1400" b="1" spc="34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Steering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Committee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768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Chairperson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Shishir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Singh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cPr marL="0" marR="0" marT="0" marB="0"/>
                </a:tc>
              </a:tr>
              <a:tr h="2768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Co-ordinator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Naisargi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shah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cPr marL="0" marR="0" marT="0" marB="0"/>
                </a:tc>
              </a:tr>
              <a:tr h="6464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Jt.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co-ordinator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2.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Ankit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Desai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Vishrut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Bhatnagar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cPr marL="0" marR="0" marT="0" marB="0"/>
                </a:tc>
              </a:tr>
              <a:tr h="17557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Criteria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heads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29565" marR="32321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Cr.1 Cr.2 Cr.3 Cr.4 Cr.5 Cr.6 Cr.7 Cr.8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Curriculum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 marR="133159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Teaching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learning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evaluation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Research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2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innovation Infrastructure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Student</a:t>
                      </a:r>
                      <a:r>
                        <a:rPr sz="12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support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Governance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leadership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2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management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Best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practices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Dental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college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specific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582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Dipika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Mitra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Naisargi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Shah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Farhin</a:t>
                      </a:r>
                      <a:r>
                        <a:rPr sz="12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Katge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Amol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Dhokar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Shailesh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Shenava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Sanjay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Joshi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 marR="97917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Pournima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Godge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Romi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Jain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17557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Dept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Co-Ordinator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2.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3.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4.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5.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6.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7.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8.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9.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 marR="456628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Vamsi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Krishna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Roshan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Shetty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Sandeep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Singh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Siddhesh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Birje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 marR="4253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Sailee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Bhogwekar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Sunanda</a:t>
                      </a:r>
                      <a:r>
                        <a:rPr sz="1200" spc="2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Bhatnagar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Nikhil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Bhanushali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Saurabh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Prithyani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Charu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Naik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cPr marL="0" marR="0" marT="0" marB="0"/>
                </a:tc>
              </a:tr>
              <a:tr h="27686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18788" y="80772"/>
            <a:ext cx="4625340" cy="11704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1663" y="0"/>
            <a:ext cx="1261872" cy="14417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390143"/>
            <a:ext cx="1335024" cy="5181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7840" y="6387082"/>
            <a:ext cx="2609088" cy="3749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45964" y="6449566"/>
            <a:ext cx="2100072" cy="37490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101844" y="1050416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0821" y="1566545"/>
            <a:ext cx="4185285" cy="49085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35"/>
              </a:spcBef>
            </a:pPr>
            <a:r>
              <a:rPr sz="2000" dirty="0"/>
              <a:t>2.STUDENT</a:t>
            </a:r>
            <a:r>
              <a:rPr sz="2000" spc="-114" dirty="0"/>
              <a:t> </a:t>
            </a:r>
            <a:r>
              <a:rPr sz="2000" spc="-20" dirty="0"/>
              <a:t>WELFARE</a:t>
            </a:r>
            <a:r>
              <a:rPr sz="2000" spc="-35" dirty="0"/>
              <a:t> </a:t>
            </a:r>
            <a:r>
              <a:rPr sz="2000" spc="-20" dirty="0"/>
              <a:t>CELL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811905" y="1729278"/>
            <a:ext cx="3150495" cy="4701352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0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358265">
              <a:lnSpc>
                <a:spcPct val="163000"/>
              </a:lnSpc>
              <a:spcBef>
                <a:spcPts val="9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Shenava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b="1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358265">
              <a:lnSpc>
                <a:spcPct val="163000"/>
              </a:lnSpc>
              <a:spcBef>
                <a:spcPts val="9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 </a:t>
            </a:r>
            <a:r>
              <a:rPr sz="14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4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805" marR="1358265">
              <a:lnSpc>
                <a:spcPct val="163000"/>
              </a:lnSpc>
              <a:spcBef>
                <a:spcPts val="90"/>
              </a:spcBef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Sayali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Deshmukh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493520">
              <a:lnSpc>
                <a:spcPct val="17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lang="en-US"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Lokhande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493520">
              <a:lnSpc>
                <a:spcPct val="17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Shilpa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Shetty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493520">
              <a:lnSpc>
                <a:spcPct val="17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Charudatt</a:t>
            </a:r>
            <a:r>
              <a:rPr sz="1400" spc="-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 err="1" smtClean="0">
                <a:latin typeface="Times New Roman" panose="02020603050405020304"/>
                <a:cs typeface="Times New Roman" panose="02020603050405020304"/>
              </a:rPr>
              <a:t>Naik</a:t>
            </a:r>
            <a:endParaRPr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325245">
              <a:lnSpc>
                <a:spcPts val="2450"/>
              </a:lnSpc>
              <a:spcBef>
                <a:spcPts val="24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325245">
              <a:lnSpc>
                <a:spcPts val="2450"/>
              </a:lnSpc>
              <a:spcBef>
                <a:spcPts val="24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Vishrut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Amrita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Gupta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Nadar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Bhuvneshvari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78787" y="2896078"/>
            <a:ext cx="6961853" cy="2840736"/>
          </a:xfrm>
          <a:custGeom>
            <a:avLst/>
            <a:gdLst/>
            <a:ahLst/>
            <a:cxnLst/>
            <a:rect l="l" t="t" r="r" b="b"/>
            <a:pathLst>
              <a:path w="7118984" h="3075940">
                <a:moveTo>
                  <a:pt x="0" y="3075431"/>
                </a:moveTo>
                <a:lnTo>
                  <a:pt x="7118604" y="3075431"/>
                </a:lnTo>
                <a:lnTo>
                  <a:pt x="7118604" y="0"/>
                </a:lnTo>
                <a:lnTo>
                  <a:pt x="0" y="0"/>
                </a:lnTo>
                <a:lnTo>
                  <a:pt x="0" y="3075431"/>
                </a:lnTo>
                <a:close/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866766" y="2963926"/>
            <a:ext cx="68738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4226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committees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cell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member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9666" y="3573526"/>
            <a:ext cx="4029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secretory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committee.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66766" y="4183126"/>
            <a:ext cx="579628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42265" algn="l"/>
              </a:tabLst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necessary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action.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06400" indent="-406400">
              <a:lnSpc>
                <a:spcPct val="100000"/>
              </a:lnSpc>
              <a:buFont typeface="Arial MT"/>
              <a:buChar char="•"/>
              <a:tabLst>
                <a:tab pos="4064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42265" indent="-342265">
              <a:lnSpc>
                <a:spcPct val="100000"/>
              </a:lnSpc>
              <a:buFont typeface="Arial MT"/>
              <a:buChar char="•"/>
              <a:tabLst>
                <a:tab pos="34226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2444" y="1545344"/>
            <a:ext cx="2547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2a.</a:t>
            </a:r>
            <a:r>
              <a:rPr sz="1800" b="1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5637" y="1554192"/>
            <a:ext cx="3683884" cy="4770408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80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353820">
              <a:lnSpc>
                <a:spcPct val="164000"/>
              </a:lnSpc>
              <a:spcBef>
                <a:spcPts val="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 err="1">
                <a:latin typeface="Times New Roman" panose="02020603050405020304"/>
                <a:cs typeface="Times New Roman" panose="02020603050405020304"/>
              </a:rPr>
              <a:t>Shilpa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 smtClean="0">
                <a:latin typeface="Times New Roman" panose="02020603050405020304"/>
                <a:cs typeface="Times New Roman" panose="02020603050405020304"/>
              </a:rPr>
              <a:t>Shetty</a:t>
            </a:r>
            <a:endParaRPr lang="en-US" sz="15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53820">
              <a:lnSpc>
                <a:spcPct val="164000"/>
              </a:lnSpc>
              <a:spcBef>
                <a:spcPts val="10"/>
              </a:spcBef>
            </a:pPr>
            <a:r>
              <a:rPr sz="15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lang="en-US" sz="15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353820">
              <a:lnSpc>
                <a:spcPct val="164000"/>
              </a:lnSpc>
              <a:spcBef>
                <a:spcPts val="10"/>
              </a:spcBef>
            </a:pPr>
            <a:r>
              <a:rPr sz="1500" b="1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Desai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75"/>
              </a:spcBef>
            </a:pPr>
            <a:r>
              <a:rPr sz="15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5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75"/>
              </a:spcBef>
            </a:pP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5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Sayali</a:t>
            </a:r>
            <a:r>
              <a:rPr lang="en-US" sz="15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Deshmukh</a:t>
            </a:r>
            <a:endParaRPr lang="en-US" sz="1500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75"/>
              </a:spcBef>
            </a:pP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5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Merin</a:t>
            </a:r>
            <a:r>
              <a:rPr lang="en-US" sz="15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Jacob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 marR="1410970">
              <a:lnSpc>
                <a:spcPct val="142000"/>
              </a:lnSpc>
              <a:spcBef>
                <a:spcPts val="160"/>
              </a:spcBef>
            </a:pPr>
            <a:r>
              <a:rPr sz="16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6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 err="1">
                <a:latin typeface="Times New Roman" panose="02020603050405020304"/>
                <a:cs typeface="Times New Roman" panose="02020603050405020304"/>
              </a:rPr>
              <a:t>Teena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 err="1" smtClean="0">
                <a:latin typeface="Times New Roman" panose="02020603050405020304"/>
                <a:cs typeface="Times New Roman" panose="02020603050405020304"/>
              </a:rPr>
              <a:t>Sitlaney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410970">
              <a:lnSpc>
                <a:spcPct val="142000"/>
              </a:lnSpc>
              <a:spcBef>
                <a:spcPts val="160"/>
              </a:spcBef>
            </a:pPr>
            <a:r>
              <a:rPr sz="16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Shashank</a:t>
            </a:r>
            <a:r>
              <a:rPr lang="en-US" sz="1600" dirty="0" smtClean="0">
                <a:latin typeface="Times New Roman" panose="02020603050405020304"/>
                <a:cs typeface="Times New Roman" panose="02020603050405020304"/>
              </a:rPr>
              <a:t> Deshpande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0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Upadhyay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Birje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212850">
              <a:lnSpc>
                <a:spcPct val="142000"/>
              </a:lnSpc>
              <a:spcBef>
                <a:spcPts val="10"/>
              </a:spcBef>
            </a:pP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smtClean="0">
                <a:latin typeface="Times New Roman" panose="02020603050405020304"/>
                <a:cs typeface="Times New Roman" panose="02020603050405020304"/>
              </a:rPr>
              <a:t>Rahul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Malu</a:t>
            </a:r>
            <a:r>
              <a:rPr sz="16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212850">
              <a:lnSpc>
                <a:spcPct val="142000"/>
              </a:lnSpc>
              <a:spcBef>
                <a:spcPts val="10"/>
              </a:spcBef>
            </a:pPr>
            <a:r>
              <a:rPr sz="16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Anahita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Mandal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9209" y="2859785"/>
            <a:ext cx="6000115" cy="18459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monthly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depts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report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cell.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Monthly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submitted.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0090" y="1528317"/>
            <a:ext cx="2076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2b.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8230" y="2230373"/>
            <a:ext cx="2828925" cy="338645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34620">
              <a:lnSpc>
                <a:spcPct val="100000"/>
              </a:lnSpc>
              <a:spcBef>
                <a:spcPts val="99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1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Dr.Manohar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34620">
              <a:lnSpc>
                <a:spcPct val="100000"/>
              </a:lnSpc>
              <a:spcBef>
                <a:spcPts val="99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416685">
              <a:lnSpc>
                <a:spcPct val="150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Nikam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Thakur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Mr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Shaikh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Srihari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Mumdhe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9209" y="2230373"/>
            <a:ext cx="5951220" cy="31699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periodic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visit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check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for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required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necessities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SWC.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19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coordinate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warden.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9435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2c.</a:t>
            </a:r>
            <a:r>
              <a:rPr sz="1800" spc="-25" dirty="0"/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</a:rPr>
              <a:t>Grievance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</a:rPr>
              <a:t>Committee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1469897" y="2893314"/>
            <a:ext cx="2293620" cy="290512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9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Shenava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770890">
              <a:lnSpc>
                <a:spcPct val="149000"/>
              </a:lnSpc>
              <a:spcBef>
                <a:spcPts val="1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721360">
              <a:lnSpc>
                <a:spcPct val="130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Anuprita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Gadkari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1002030">
              <a:lnSpc>
                <a:spcPct val="129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Priya</a:t>
            </a:r>
            <a:r>
              <a:rPr sz="14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Pungle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Meghana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7438" y="2929889"/>
            <a:ext cx="6975475" cy="277558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6555" marR="516890" indent="-287020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7655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receive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student’s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mentors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various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6555" marR="459740" indent="-287020">
              <a:lnSpc>
                <a:spcPct val="100000"/>
              </a:lnSpc>
              <a:buFont typeface="Arial MT"/>
              <a:buChar char="•"/>
              <a:tabLst>
                <a:tab pos="37655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 report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Welfare Cell.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6555" indent="-286385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37655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6555" indent="-286385">
              <a:lnSpc>
                <a:spcPct val="100000"/>
              </a:lnSpc>
              <a:buFont typeface="Arial MT"/>
              <a:buChar char="•"/>
              <a:tabLst>
                <a:tab pos="37655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63692" y="1142238"/>
            <a:ext cx="2164715" cy="440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1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  <a:p>
            <a:pPr marL="283210">
              <a:lnSpc>
                <a:spcPts val="2050"/>
              </a:lnSpc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2d.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Mentor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Mentee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50086" y="1785366"/>
            <a:ext cx="2654935" cy="4730750"/>
          </a:xfrm>
          <a:custGeom>
            <a:avLst/>
            <a:gdLst/>
            <a:ahLst/>
            <a:cxnLst/>
            <a:rect l="l" t="t" r="r" b="b"/>
            <a:pathLst>
              <a:path w="2654935" h="4730750">
                <a:moveTo>
                  <a:pt x="0" y="4730496"/>
                </a:moveTo>
                <a:lnTo>
                  <a:pt x="2654808" y="4730496"/>
                </a:lnTo>
                <a:lnTo>
                  <a:pt x="2654808" y="0"/>
                </a:lnTo>
                <a:lnTo>
                  <a:pt x="0" y="0"/>
                </a:lnTo>
                <a:lnTo>
                  <a:pt x="0" y="4730496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28699" y="1685694"/>
            <a:ext cx="2576322" cy="4296817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Pornima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Ghodge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Vishrut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 marR="135890" algn="just">
              <a:lnSpc>
                <a:spcPct val="150000"/>
              </a:lnSpc>
              <a:spcBef>
                <a:spcPts val="2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Tanmay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Juvekar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marR="135890" algn="just">
              <a:lnSpc>
                <a:spcPct val="150000"/>
              </a:lnSpc>
              <a:spcBef>
                <a:spcPts val="2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Anahita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Mandal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marR="135890" algn="just">
              <a:lnSpc>
                <a:spcPct val="150000"/>
              </a:lnSpc>
              <a:spcBef>
                <a:spcPts val="2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 marR="254000" algn="just">
              <a:lnSpc>
                <a:spcPct val="149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Teena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Sitlaney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marR="254000" algn="just">
              <a:lnSpc>
                <a:spcPct val="149000"/>
              </a:lnSpc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Preeti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Adsul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Singh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Shashank</a:t>
            </a:r>
            <a:r>
              <a:rPr lang="en-US"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Deshpande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83429" y="1762505"/>
            <a:ext cx="6998334" cy="4678680"/>
          </a:xfrm>
          <a:custGeom>
            <a:avLst/>
            <a:gdLst/>
            <a:ahLst/>
            <a:cxnLst/>
            <a:rect l="l" t="t" r="r" b="b"/>
            <a:pathLst>
              <a:path w="6998334" h="4678680">
                <a:moveTo>
                  <a:pt x="0" y="4678680"/>
                </a:moveTo>
                <a:lnTo>
                  <a:pt x="6998208" y="4678680"/>
                </a:lnTo>
                <a:lnTo>
                  <a:pt x="6998208" y="0"/>
                </a:lnTo>
                <a:lnTo>
                  <a:pt x="0" y="0"/>
                </a:lnTo>
                <a:lnTo>
                  <a:pt x="0" y="467868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662678" y="1998345"/>
            <a:ext cx="350710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allot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mentors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students.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2678" y="2607945"/>
            <a:ext cx="62357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internal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exam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from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49190" y="3217240"/>
            <a:ext cx="45040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mentors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Cell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2678" y="3827526"/>
            <a:ext cx="5266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months.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62678" y="4437126"/>
            <a:ext cx="60452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requiring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counselling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 reported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4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Student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49190" y="5046979"/>
            <a:ext cx="1370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Cell.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2678" y="5656579"/>
            <a:ext cx="51136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222201"/>
            <a:ext cx="4389833" cy="85772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5108447" y="6326123"/>
            <a:ext cx="6951345" cy="437515"/>
            <a:chOff x="5108447" y="6326123"/>
            <a:chExt cx="6951345" cy="43751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0" y="6326123"/>
              <a:ext cx="2610611" cy="3749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8447" y="6388606"/>
              <a:ext cx="2098548" cy="374903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3736" y="6472427"/>
            <a:ext cx="1921764" cy="37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6558" y="1910333"/>
            <a:ext cx="1961514" cy="4820550"/>
          </a:xfrm>
          <a:prstGeom prst="rect">
            <a:avLst/>
          </a:prstGeom>
          <a:ln w="22859">
            <a:solidFill>
              <a:srgbClr val="00000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45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128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129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30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Farhin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765810">
              <a:lnSpc>
                <a:spcPts val="2160"/>
              </a:lnSpc>
              <a:spcBef>
                <a:spcPts val="6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Shah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Rajesh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Podar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554355">
              <a:lnSpc>
                <a:spcPts val="216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Praveen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Badwaik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709295">
              <a:lnSpc>
                <a:spcPts val="216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Joshi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.L</a:t>
            </a:r>
            <a:endParaRPr lang="en-US" sz="1200" spc="-10" dirty="0">
              <a:latin typeface="Times New Roman" panose="02020603050405020304"/>
              <a:cs typeface="Times New Roman" panose="02020603050405020304"/>
            </a:endParaRPr>
          </a:p>
          <a:p>
            <a:pPr marL="130810" marR="709295">
              <a:lnSpc>
                <a:spcPts val="2160"/>
              </a:lnSpc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Mathew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53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Manohar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437515">
              <a:lnSpc>
                <a:spcPct val="15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Bhatnagar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Meghana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6082" y="1344930"/>
            <a:ext cx="4229100" cy="5124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216535">
              <a:lnSpc>
                <a:spcPct val="100000"/>
              </a:lnSpc>
              <a:spcBef>
                <a:spcPts val="865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3.</a:t>
            </a: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160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ADVISORY</a:t>
            </a:r>
            <a:r>
              <a:rPr sz="16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95978" y="2341626"/>
            <a:ext cx="6593205" cy="347789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194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monitor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conducted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the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Departments.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circulars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BORS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Program.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07823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Co-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ordinate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Ethical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approved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protocols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presenters.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approve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policies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proposed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college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committees.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1811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co-ordinate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Publication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updating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published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articles</a:t>
            </a:r>
            <a:r>
              <a:rPr sz="2000" spc="4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research.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6637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Scientific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from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time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time.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388102" y="110617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9605" y="2385822"/>
            <a:ext cx="2611120" cy="379860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85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Farhin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Mathew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15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Rahul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Malu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Gaurav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49000"/>
              </a:lnSpc>
              <a:spcBef>
                <a:spcPts val="1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Prityani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49000"/>
              </a:lnSpc>
              <a:spcBef>
                <a:spcPts val="1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Charudatt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Naik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77917" y="1447038"/>
            <a:ext cx="3394075" cy="5124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71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4.</a:t>
            </a:r>
            <a:r>
              <a:rPr sz="18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SCIENTIFIC</a:t>
            </a:r>
            <a:r>
              <a:rPr sz="18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29378" y="2448305"/>
            <a:ext cx="5890260" cy="347789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77190" marR="617855" indent="-287020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receive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ethical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,CDE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publication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committee.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matters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related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three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committee.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3263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  <a:tab pos="38379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all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subcommittee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future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be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planned.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and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8160" y="1347343"/>
            <a:ext cx="22098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4a.</a:t>
            </a:r>
            <a:r>
              <a:rPr sz="2000" spc="-30" dirty="0"/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</a:rPr>
              <a:t>CDE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</a:rPr>
              <a:t>Committee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81050" y="2359914"/>
            <a:ext cx="3118485" cy="369316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7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Singh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4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3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Padmini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Chandrashekhar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3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3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Rahul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Malu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Manohar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Navin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Agarwal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812290">
              <a:lnSpc>
                <a:spcPct val="149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Amrita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Gupta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3034" y="2263901"/>
            <a:ext cx="7013575" cy="3886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27965" rIns="0" bIns="0" rtlCol="0">
            <a:spAutoFit/>
          </a:bodyPr>
          <a:lstStyle/>
          <a:p>
            <a:pPr marL="377190" indent="-287020">
              <a:lnSpc>
                <a:spcPct val="100000"/>
              </a:lnSpc>
              <a:spcBef>
                <a:spcPts val="179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monitor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CDE’S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conducted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departments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brochure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program.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ensure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participants.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points.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8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18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speakers.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,VI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VII.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51882" y="1606041"/>
            <a:ext cx="2152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4b.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Ethical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2217" y="2407157"/>
            <a:ext cx="2946400" cy="369316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5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Institute)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Deepak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Langade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Rajesh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Podar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640205" algn="just">
              <a:lnSpc>
                <a:spcPct val="149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Mitali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Nayak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311275">
              <a:lnSpc>
                <a:spcPct val="149000"/>
              </a:lnSpc>
              <a:spcBef>
                <a:spcPts val="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Mathew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Balaji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Birajdar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282700">
              <a:lnSpc>
                <a:spcPct val="149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Dattatraya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Rathod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Vijay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Gurav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5661" y="2407157"/>
            <a:ext cx="6666230" cy="369316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48920" rIns="0" bIns="0" rtlCol="0">
            <a:spAutoFit/>
          </a:bodyPr>
          <a:lstStyle/>
          <a:p>
            <a:pPr marL="377190" indent="-287020">
              <a:lnSpc>
                <a:spcPct val="100000"/>
              </a:lnSpc>
              <a:spcBef>
                <a:spcPts val="196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certify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313690" indent="-287020">
              <a:lnSpc>
                <a:spcPct val="2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hold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proposal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provide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ethical clearance.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3535">
              <a:lnSpc>
                <a:spcPct val="100000"/>
              </a:lnSpc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progress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6 monthly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researchers.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158" y="2157222"/>
            <a:ext cx="2743200" cy="4170045"/>
          </a:xfrm>
          <a:prstGeom prst="rect">
            <a:avLst/>
          </a:prstGeom>
          <a:ln w="28956">
            <a:solidFill>
              <a:srgbClr val="000000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Meghana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S.M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7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1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Devendra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Patil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 marR="1250315">
              <a:lnSpc>
                <a:spcPct val="142000"/>
              </a:lnSpc>
              <a:spcBef>
                <a:spcPts val="2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Sarathi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Vin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Vinaya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Pawar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Bhavana</a:t>
            </a:r>
            <a:r>
              <a:rPr sz="16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Ahuja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Rohit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 marR="1130935">
              <a:lnSpc>
                <a:spcPct val="142000"/>
              </a:lnSpc>
              <a:spcBef>
                <a:spcPts val="1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Charudatt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Naik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Singh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38778" y="2411729"/>
            <a:ext cx="7642859" cy="369316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4955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96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list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publications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office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department.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publish</a:t>
            </a:r>
            <a:r>
              <a:rPr sz="20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Terna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journal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magazine.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see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gets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published.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buFont typeface="Arial MT"/>
              <a:buChar char="•"/>
              <a:tabLst>
                <a:tab pos="43434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staff.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III.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18609" y="1141236"/>
            <a:ext cx="4080510" cy="61531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19835">
              <a:lnSpc>
                <a:spcPct val="100000"/>
              </a:lnSpc>
              <a:spcBef>
                <a:spcPts val="540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4c.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18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Publications</a:t>
            </a:r>
            <a:r>
              <a:rPr sz="18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2453" y="1619250"/>
            <a:ext cx="5471160" cy="454659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1063625">
              <a:lnSpc>
                <a:spcPct val="100000"/>
              </a:lnSpc>
              <a:spcBef>
                <a:spcPts val="395"/>
              </a:spcBef>
            </a:pPr>
            <a:r>
              <a:rPr sz="2000" dirty="0"/>
              <a:t>5.</a:t>
            </a:r>
            <a:r>
              <a:rPr sz="2000" spc="-60" dirty="0"/>
              <a:t> </a:t>
            </a:r>
            <a:r>
              <a:rPr sz="2000" dirty="0"/>
              <a:t>FEEDBACK</a:t>
            </a:r>
            <a:r>
              <a:rPr sz="2000" spc="-60" dirty="0"/>
              <a:t> </a:t>
            </a:r>
            <a:r>
              <a:rPr sz="2000" spc="-10" dirty="0"/>
              <a:t>COMMITTEE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934974" y="2073401"/>
            <a:ext cx="2697480" cy="377821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750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137795">
              <a:lnSpc>
                <a:spcPct val="100000"/>
              </a:lnSpc>
              <a:spcBef>
                <a:spcPts val="99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 marR="1022985">
              <a:lnSpc>
                <a:spcPct val="146000"/>
              </a:lnSpc>
              <a:spcBef>
                <a:spcPts val="20"/>
              </a:spcBef>
            </a:pPr>
            <a:r>
              <a:rPr sz="15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dirty="0" err="1" smtClean="0">
                <a:latin typeface="Times New Roman" panose="02020603050405020304"/>
                <a:cs typeface="Times New Roman" panose="02020603050405020304"/>
              </a:rPr>
              <a:t>Saruchi</a:t>
            </a:r>
            <a:r>
              <a:rPr lang="en-US" sz="15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dirty="0" err="1" smtClean="0">
                <a:latin typeface="Times New Roman" panose="02020603050405020304"/>
                <a:cs typeface="Times New Roman" panose="02020603050405020304"/>
              </a:rPr>
              <a:t>Saxena</a:t>
            </a:r>
            <a:endParaRPr lang="en-US" sz="15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022985">
              <a:lnSpc>
                <a:spcPct val="146000"/>
              </a:lnSpc>
              <a:spcBef>
                <a:spcPts val="20"/>
              </a:spcBef>
            </a:pPr>
            <a:r>
              <a:rPr sz="15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Anuprita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Gadkari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Prachi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Gaonkar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20"/>
              </a:spcBef>
            </a:pPr>
            <a:r>
              <a:rPr sz="15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dirty="0" smtClean="0">
                <a:latin typeface="Times New Roman" panose="02020603050405020304"/>
                <a:cs typeface="Times New Roman" panose="02020603050405020304"/>
              </a:rPr>
              <a:t>Shraddha. C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2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Parin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Bhanushali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18482" y="3102101"/>
            <a:ext cx="6963409" cy="2216150"/>
          </a:xfrm>
          <a:prstGeom prst="rect">
            <a:avLst/>
          </a:prstGeom>
          <a:ln w="35051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curriculum</a:t>
            </a:r>
            <a:r>
              <a:rPr sz="20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survey.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satisfaction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survey.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I,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7297" y="1451610"/>
            <a:ext cx="4791710" cy="44069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485"/>
              </a:spcBef>
            </a:pPr>
            <a:r>
              <a:rPr sz="1800" dirty="0"/>
              <a:t>6.</a:t>
            </a:r>
            <a:r>
              <a:rPr sz="1800" spc="-20" dirty="0"/>
              <a:t> </a:t>
            </a:r>
            <a:r>
              <a:rPr sz="1800" spc="-25" dirty="0"/>
              <a:t>LIBRARY</a:t>
            </a:r>
            <a:r>
              <a:rPr sz="1800" spc="-160" dirty="0"/>
              <a:t> </a:t>
            </a:r>
            <a:r>
              <a:rPr sz="1800" spc="-10" dirty="0"/>
              <a:t>ADVISORY</a:t>
            </a:r>
            <a:r>
              <a:rPr sz="1800" spc="-5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1332738" y="1949957"/>
            <a:ext cx="3083560" cy="416473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Gaurav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819910">
              <a:lnSpc>
                <a:spcPct val="160000"/>
              </a:lnSpc>
              <a:spcBef>
                <a:spcPts val="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Nikam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Upadhyay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Priti</a:t>
            </a:r>
            <a:r>
              <a:rPr sz="1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Adsul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Prithyani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Chinmaya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Hawaldar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70"/>
              </a:spcBef>
            </a:pP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Sandesh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Suryavanshi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673860">
              <a:lnSpc>
                <a:spcPct val="159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Pournima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Godge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Mr.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Vishwambhar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Deshmukh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(Librarian)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45558" y="2248661"/>
            <a:ext cx="6736080" cy="378587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ordinate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departments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requirements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books</a:t>
            </a:r>
            <a:r>
              <a:rPr sz="16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and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journals.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procurement of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books</a:t>
            </a:r>
            <a:r>
              <a:rPr sz="16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journals.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work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towards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automation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library.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register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staff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who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uses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library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facilities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825" marR="43815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update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subscription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journals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also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online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journal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databases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like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Ebsco,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MUHS.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IV.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01951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6031" y="6356602"/>
            <a:ext cx="1982724" cy="3855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979670" y="1141857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9150" y="1402841"/>
            <a:ext cx="3507104" cy="42545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 marL="224155">
              <a:lnSpc>
                <a:spcPct val="100000"/>
              </a:lnSpc>
              <a:spcBef>
                <a:spcPts val="560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7.</a:t>
            </a:r>
            <a:r>
              <a:rPr sz="16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EXAMINATION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4553" y="1876570"/>
            <a:ext cx="2825830" cy="4572021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4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268730">
              <a:lnSpc>
                <a:spcPct val="179000"/>
              </a:lnSpc>
              <a:spcBef>
                <a:spcPts val="1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lang="en-US" sz="14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268730">
              <a:lnSpc>
                <a:spcPct val="179000"/>
              </a:lnSpc>
              <a:spcBef>
                <a:spcPts val="10"/>
              </a:spcBef>
            </a:pPr>
            <a:r>
              <a:rPr sz="1400" b="1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Shruti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Gill </a:t>
            </a:r>
            <a:r>
              <a:rPr sz="14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4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268730">
              <a:lnSpc>
                <a:spcPct val="179000"/>
              </a:lnSpc>
              <a:spcBef>
                <a:spcPts val="10"/>
              </a:spcBef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Neha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Surve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Amey.L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Sachin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Bagde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6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 err="1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Krishna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Truppti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Sonune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6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55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Dr.Meghana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7677" y="2667000"/>
            <a:ext cx="6108060" cy="3214983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377825" marR="1052830" indent="-287020">
              <a:lnSpc>
                <a:spcPts val="3600"/>
              </a:lnSpc>
              <a:spcBef>
                <a:spcPts val="17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Ensure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formative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internal assessment.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8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formative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reports.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internal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exams.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university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exams.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II.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997023" y="302973"/>
            <a:ext cx="4389833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56482" y="1315974"/>
            <a:ext cx="4776470" cy="58102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1035"/>
              </a:spcBef>
            </a:pPr>
            <a:r>
              <a:rPr sz="1800" dirty="0"/>
              <a:t>8.</a:t>
            </a:r>
            <a:r>
              <a:rPr sz="1800" spc="-40" dirty="0"/>
              <a:t> </a:t>
            </a:r>
            <a:r>
              <a:rPr sz="1800" spc="-10" dirty="0"/>
              <a:t>INTEGRATED</a:t>
            </a:r>
            <a:r>
              <a:rPr sz="1800" spc="-55" dirty="0"/>
              <a:t> </a:t>
            </a:r>
            <a:r>
              <a:rPr sz="1800" spc="-10" dirty="0"/>
              <a:t>TEACHING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1078230" y="1536953"/>
            <a:ext cx="2611120" cy="4826321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Padmini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Chandrasekhar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4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Sarathi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Vin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66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Prachi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Gaonkar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39000"/>
              </a:lnSpc>
              <a:spcBef>
                <a:spcPts val="10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Prityani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39000"/>
              </a:lnSpc>
              <a:spcBef>
                <a:spcPts val="1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25" dirty="0" err="1" smtClean="0">
                <a:latin typeface="Times New Roman" panose="02020603050405020304"/>
                <a:cs typeface="Times New Roman" panose="02020603050405020304"/>
              </a:rPr>
              <a:t>Ragavandran</a:t>
            </a:r>
            <a:r>
              <a:rPr lang="en-US" sz="1400" spc="-25" dirty="0" smtClean="0">
                <a:latin typeface="Times New Roman" panose="02020603050405020304"/>
                <a:cs typeface="Times New Roman" panose="02020603050405020304"/>
              </a:rPr>
              <a:t> R</a:t>
            </a:r>
            <a:endParaRPr lang="en-US" sz="1400" spc="-25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39000"/>
              </a:lnSpc>
              <a:spcBef>
                <a:spcPts val="1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Upadhyay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67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Vinaya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Pawar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688975">
              <a:lnSpc>
                <a:spcPct val="139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Nadar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Bhuvaneshwari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Nikam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Birje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76038" y="2890266"/>
            <a:ext cx="6158865" cy="14224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Conducting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disciplinary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presentations.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Inter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disciplinary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lectures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graduates.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Horizontal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vertical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integrated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teaching.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5682" y="1083056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67961" y="1509522"/>
            <a:ext cx="4229100" cy="37084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06425">
              <a:lnSpc>
                <a:spcPct val="100000"/>
              </a:lnSpc>
              <a:spcBef>
                <a:spcPts val="20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9.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PURCHASE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8022" y="1751838"/>
            <a:ext cx="2804160" cy="425069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99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10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99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1498600">
              <a:lnSpc>
                <a:spcPct val="149000"/>
              </a:lnSpc>
              <a:spcBef>
                <a:spcPts val="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1221740">
              <a:lnSpc>
                <a:spcPct val="15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Gaurav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Krishna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Singh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Praveen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Badwaik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5873" y="2887217"/>
            <a:ext cx="6754495" cy="255460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78460" marR="459105" indent="-287020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846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indent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equipment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with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respective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HODs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Dean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sir.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procurement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same.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IV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17997" y="1119886"/>
            <a:ext cx="19907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92929" y="1696973"/>
            <a:ext cx="3581400" cy="342401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750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10.</a:t>
            </a:r>
            <a:r>
              <a:rPr sz="16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b="1" spc="-10" dirty="0" smtClean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1600" b="1" spc="-4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1943390"/>
            <a:ext cx="3707129" cy="394364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2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Manohar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Pratiksha</a:t>
            </a:r>
            <a:r>
              <a:rPr lang="en-US"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Haveri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15" dirty="0" err="1" smtClean="0">
                <a:latin typeface="Times New Roman" panose="02020603050405020304"/>
                <a:cs typeface="Times New Roman" panose="02020603050405020304"/>
              </a:rPr>
              <a:t>Junaid</a:t>
            </a:r>
            <a:r>
              <a:rPr lang="en-US" sz="1400" spc="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15" dirty="0" err="1" smtClean="0">
                <a:latin typeface="Times New Roman" panose="02020603050405020304"/>
                <a:cs typeface="Times New Roman" panose="02020603050405020304"/>
              </a:rPr>
              <a:t>Mulla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Birje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5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Sandesh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Suryavanshi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555115">
              <a:lnSpc>
                <a:spcPts val="2300"/>
              </a:lnSpc>
              <a:spcBef>
                <a:spcPts val="2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Mahendra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Gaikwad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555115">
              <a:lnSpc>
                <a:spcPts val="2300"/>
              </a:lnSpc>
              <a:spcBef>
                <a:spcPts val="21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Bhupendra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Mhatre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6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Chinmaya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Hawaldar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74514" y="3156966"/>
            <a:ext cx="6497320" cy="224663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department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equipment.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college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infrastructure.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5121" y="1471422"/>
            <a:ext cx="3507104" cy="36893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351790">
              <a:lnSpc>
                <a:spcPct val="100000"/>
              </a:lnSpc>
              <a:spcBef>
                <a:spcPts val="200"/>
              </a:spcBef>
            </a:pPr>
            <a:r>
              <a:rPr sz="1800" b="1" spc="-40" dirty="0">
                <a:latin typeface="Times New Roman" panose="02020603050405020304"/>
                <a:cs typeface="Times New Roman" panose="02020603050405020304"/>
              </a:rPr>
              <a:t>11.</a:t>
            </a:r>
            <a:r>
              <a:rPr sz="1800" b="1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394" y="2067305"/>
            <a:ext cx="2879090" cy="40938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0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Joshi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Prithyani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536700">
              <a:lnSpc>
                <a:spcPct val="149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Upadhyay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Parin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Alreem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Subedar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Khyati</a:t>
            </a:r>
            <a:r>
              <a:rPr sz="12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Choudhary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Adit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Mehta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504950">
              <a:lnSpc>
                <a:spcPts val="2160"/>
              </a:lnSpc>
              <a:spcBef>
                <a:spcPts val="18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Lokhande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Junaid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Mulla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485"/>
              </a:spcBef>
            </a:pPr>
            <a:r>
              <a:rPr sz="13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3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00" dirty="0">
                <a:latin typeface="Times New Roman" panose="02020603050405020304"/>
                <a:cs typeface="Times New Roman" panose="02020603050405020304"/>
              </a:rPr>
              <a:t>Dheeraj</a:t>
            </a:r>
            <a:r>
              <a:rPr sz="13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00" spc="-10" dirty="0">
                <a:latin typeface="Times New Roman" panose="02020603050405020304"/>
                <a:cs typeface="Times New Roman" panose="02020603050405020304"/>
              </a:rPr>
              <a:t>Bijlani</a:t>
            </a:r>
            <a:endParaRPr sz="13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5"/>
              </a:spcBef>
            </a:pP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Shivam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3846" y="2067305"/>
            <a:ext cx="6850380" cy="409384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register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association.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hold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periodic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953135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record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professional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status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all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members.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invite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programs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(in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association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committee)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99965" y="1425702"/>
            <a:ext cx="4166870" cy="457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685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12.</a:t>
            </a:r>
            <a:r>
              <a:rPr sz="16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PARENTS</a:t>
            </a:r>
            <a:r>
              <a:rPr sz="16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TEACHER</a:t>
            </a:r>
            <a:r>
              <a:rPr sz="16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ASSOCIATION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176" y="1654302"/>
            <a:ext cx="3963789" cy="433644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4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Pournima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Godge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833245">
              <a:lnSpc>
                <a:spcPct val="199000"/>
              </a:lnSpc>
              <a:spcBef>
                <a:spcPts val="1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lang="en-US" sz="12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833245">
              <a:lnSpc>
                <a:spcPct val="199000"/>
              </a:lnSpc>
              <a:spcBef>
                <a:spcPts val="10"/>
              </a:spcBef>
            </a:pPr>
            <a:r>
              <a:rPr sz="1200" b="1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Farhin </a:t>
            </a:r>
            <a:r>
              <a:rPr sz="1200" spc="-20" dirty="0" err="1">
                <a:latin typeface="Times New Roman" panose="02020603050405020304"/>
                <a:cs typeface="Times New Roman" panose="02020603050405020304"/>
              </a:rPr>
              <a:t>Katge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2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833245">
              <a:lnSpc>
                <a:spcPct val="199000"/>
              </a:lnSpc>
              <a:spcBef>
                <a:spcPts val="10"/>
              </a:spcBef>
            </a:pPr>
            <a:r>
              <a:rPr sz="12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964690">
              <a:lnSpc>
                <a:spcPct val="139000"/>
              </a:lnSpc>
              <a:spcBef>
                <a:spcPts val="20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Vinaya</a:t>
            </a:r>
            <a:r>
              <a:rPr sz="12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 err="1" smtClean="0">
                <a:latin typeface="Times New Roman" panose="02020603050405020304"/>
                <a:cs typeface="Times New Roman" panose="02020603050405020304"/>
              </a:rPr>
              <a:t>Pawar</a:t>
            </a:r>
            <a:endParaRPr lang="en-US" sz="12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964690">
              <a:lnSpc>
                <a:spcPct val="139000"/>
              </a:lnSpc>
              <a:spcBef>
                <a:spcPts val="205"/>
              </a:spcBef>
            </a:pPr>
            <a:r>
              <a:rPr sz="12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Shilpa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Shetty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75"/>
              </a:spcBef>
            </a:pP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Karan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Gada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568450">
              <a:lnSpc>
                <a:spcPct val="139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Nadar </a:t>
            </a:r>
            <a:r>
              <a:rPr sz="1200" spc="-10" dirty="0" err="1">
                <a:latin typeface="Times New Roman" panose="02020603050405020304"/>
                <a:cs typeface="Times New Roman" panose="02020603050405020304"/>
              </a:rPr>
              <a:t>Bhuvaneswari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568450">
              <a:lnSpc>
                <a:spcPct val="139000"/>
              </a:lnSpc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Sushmita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Deshpande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Sheetal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Thakur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spc="5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Prachi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 smtClean="0">
                <a:latin typeface="Times New Roman" panose="02020603050405020304"/>
                <a:cs typeface="Times New Roman" panose="02020603050405020304"/>
              </a:rPr>
              <a:t>Gaonkar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>
                <a:latin typeface="Times New Roman" panose="02020603050405020304"/>
                <a:cs typeface="Times New Roman" panose="02020603050405020304"/>
              </a:rPr>
              <a:t>Prithyani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Upadhyay</a:t>
            </a:r>
            <a:endParaRPr lang="en-US" sz="12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Cathy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Babu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4326" y="2719577"/>
            <a:ext cx="6792595" cy="283210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8460" indent="-287020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7846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hold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regular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PTA</a:t>
            </a:r>
            <a:r>
              <a:rPr sz="20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8460" indent="-287020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8460" marR="843915" indent="-287020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Counsel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parents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academic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progress.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8460" indent="-287020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36997" y="1495805"/>
            <a:ext cx="2891155" cy="41338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78435">
              <a:lnSpc>
                <a:spcPct val="100000"/>
              </a:lnSpc>
              <a:spcBef>
                <a:spcPts val="230"/>
              </a:spcBef>
            </a:pPr>
            <a:r>
              <a:rPr sz="2000" dirty="0"/>
              <a:t>13.</a:t>
            </a:r>
            <a:r>
              <a:rPr sz="2000" spc="-15" dirty="0"/>
              <a:t> </a:t>
            </a:r>
            <a:r>
              <a:rPr sz="2000" dirty="0"/>
              <a:t>ICT</a:t>
            </a:r>
            <a:r>
              <a:rPr sz="2000" spc="-35" dirty="0"/>
              <a:t> </a:t>
            </a:r>
            <a:r>
              <a:rPr sz="2000" spc="-10" dirty="0"/>
              <a:t>COMMITTEE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1227582" y="2300477"/>
            <a:ext cx="2842260" cy="3933256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Rohit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440180">
              <a:lnSpc>
                <a:spcPct val="159000"/>
              </a:lnSpc>
              <a:spcBef>
                <a:spcPts val="27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Lokhande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Parin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Singh</a:t>
            </a:r>
            <a:r>
              <a:rPr sz="12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5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 smtClean="0">
                <a:latin typeface="Times New Roman" panose="02020603050405020304"/>
                <a:cs typeface="Times New Roman" panose="02020603050405020304"/>
              </a:rPr>
              <a:t>Vishrut</a:t>
            </a:r>
            <a:r>
              <a:rPr sz="12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 smtClean="0">
                <a:latin typeface="Times New Roman" panose="02020603050405020304"/>
                <a:cs typeface="Times New Roman" panose="02020603050405020304"/>
              </a:rPr>
              <a:t>Bhatnagar</a:t>
            </a: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433830">
              <a:lnSpc>
                <a:spcPct val="159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Bhupender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Mhatre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7878" y="2300477"/>
            <a:ext cx="7694930" cy="369760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4828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95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website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keep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updated.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Upload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IQAC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website.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social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media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activities.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Manage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computers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Wi-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Fi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connectivity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college.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IV.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6031" y="6356602"/>
            <a:ext cx="1982724" cy="3855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52594" y="1486661"/>
            <a:ext cx="3030220" cy="53213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227330">
              <a:lnSpc>
                <a:spcPct val="100000"/>
              </a:lnSpc>
              <a:spcBef>
                <a:spcPts val="840"/>
              </a:spcBef>
            </a:pPr>
            <a:r>
              <a:rPr sz="1800" dirty="0"/>
              <a:t>14.</a:t>
            </a:r>
            <a:r>
              <a:rPr sz="1800" spc="-5" dirty="0"/>
              <a:t> </a:t>
            </a:r>
            <a:r>
              <a:rPr sz="1800" spc="-35" dirty="0"/>
              <a:t>STAFF</a:t>
            </a:r>
            <a:r>
              <a:rPr sz="1800" spc="-6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1192530" y="2920745"/>
            <a:ext cx="2848610" cy="3042692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534160">
              <a:lnSpc>
                <a:spcPct val="169000"/>
              </a:lnSpc>
              <a:spcBef>
                <a:spcPts val="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Joshi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Roshan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Shetty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720215" algn="just">
              <a:lnSpc>
                <a:spcPct val="160000"/>
              </a:lnSpc>
              <a:spcBef>
                <a:spcPts val="1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200" spc="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Mitra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Shilpa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Shetty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Shruti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Gill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algn="just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Prachi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 smtClean="0">
                <a:latin typeface="Times New Roman" panose="02020603050405020304"/>
                <a:cs typeface="Times New Roman" panose="02020603050405020304"/>
              </a:rPr>
              <a:t>Gaonkar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algn="just">
              <a:lnSpc>
                <a:spcPct val="100000"/>
              </a:lnSpc>
              <a:spcBef>
                <a:spcPts val="850"/>
              </a:spcBef>
            </a:pP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Reshma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Gaikwad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4138" y="3038094"/>
            <a:ext cx="6475730" cy="18459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377825" marR="335280" indent="-287020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staff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necessary actions.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spcBef>
                <a:spcPts val="166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79341" y="1536953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marL="365760">
              <a:lnSpc>
                <a:spcPct val="100000"/>
              </a:lnSpc>
              <a:spcBef>
                <a:spcPts val="103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15.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45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18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 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394" y="2323338"/>
            <a:ext cx="2708275" cy="382841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 Shailesh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Shenava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Praveen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Badwaik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 marR="1084580">
              <a:lnSpc>
                <a:spcPct val="146000"/>
              </a:lnSpc>
              <a:spcBef>
                <a:spcPts val="2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Krishna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Tanmay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Juvekar </a:t>
            </a:r>
            <a:r>
              <a:rPr sz="15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dirty="0" err="1" smtClean="0">
                <a:latin typeface="Times New Roman" panose="02020603050405020304"/>
                <a:cs typeface="Times New Roman" panose="02020603050405020304"/>
              </a:rPr>
              <a:t>Rohit</a:t>
            </a:r>
            <a:r>
              <a:rPr lang="en-US" sz="1500" dirty="0" smtClean="0">
                <a:latin typeface="Times New Roman" panose="02020603050405020304"/>
                <a:cs typeface="Times New Roman" panose="02020603050405020304"/>
              </a:rPr>
              <a:t> Shah</a:t>
            </a:r>
            <a:endParaRPr lang="en-US" sz="15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4580">
              <a:lnSpc>
                <a:spcPct val="146000"/>
              </a:lnSpc>
              <a:spcBef>
                <a:spcPts val="20"/>
              </a:spcBef>
            </a:pPr>
            <a:r>
              <a:rPr sz="15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Charudatt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Naik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 marR="863600">
              <a:lnSpc>
                <a:spcPts val="2630"/>
              </a:lnSpc>
              <a:spcBef>
                <a:spcPts val="21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Chinmay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Hawaldar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Swapnil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Chandekar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1153" y="2551938"/>
            <a:ext cx="6158865" cy="3275329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5920" indent="-284480" algn="just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592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Install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boxes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different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levels.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5920" marR="123825" indent="-284480" algn="just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378460" algn="l"/>
              </a:tabLst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patient’s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infrastructure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quality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of 	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treatment.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5920" marR="692785" indent="-284480" algn="just">
              <a:lnSpc>
                <a:spcPct val="15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testimonials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submit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ICT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to 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upload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website.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meetings 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5920" indent="-284480" algn="just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592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55541" y="1482089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030"/>
              </a:spcBef>
            </a:pPr>
            <a:r>
              <a:rPr sz="1800" dirty="0"/>
              <a:t>16.</a:t>
            </a:r>
            <a:r>
              <a:rPr sz="1800" spc="-35" dirty="0"/>
              <a:t> </a:t>
            </a:r>
            <a:r>
              <a:rPr sz="1800" dirty="0"/>
              <a:t>INTERNAL</a:t>
            </a:r>
            <a:r>
              <a:rPr sz="1800" spc="-110" dirty="0"/>
              <a:t> </a:t>
            </a:r>
            <a:r>
              <a:rPr sz="1800" dirty="0"/>
              <a:t>COMPLAINT</a:t>
            </a:r>
            <a:r>
              <a:rPr sz="1800" spc="-6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1169902" y="2433065"/>
            <a:ext cx="3021097" cy="3596882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0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Farhin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 marR="1180465">
              <a:lnSpc>
                <a:spcPct val="139000"/>
              </a:lnSpc>
              <a:spcBef>
                <a:spcPts val="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10" dirty="0" err="1" smtClean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600" spc="-10" dirty="0" err="1" smtClean="0">
                <a:latin typeface="Times New Roman" panose="02020603050405020304"/>
                <a:cs typeface="Times New Roman" panose="02020603050405020304"/>
              </a:rPr>
              <a:t>henava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180465">
              <a:lnSpc>
                <a:spcPct val="139000"/>
              </a:lnSpc>
              <a:spcBef>
                <a:spcPts val="10"/>
              </a:spcBef>
            </a:pPr>
            <a:r>
              <a:rPr sz="16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7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6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External</a:t>
            </a:r>
            <a:r>
              <a:rPr sz="1600" b="1" u="sng" spc="-3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Mrs</a:t>
            </a:r>
            <a:r>
              <a:rPr sz="16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Anagha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Gargot</a:t>
            </a:r>
            <a:r>
              <a:rPr sz="600" spc="-10" dirty="0">
                <a:latin typeface="Times New Roman" panose="02020603050405020304"/>
                <a:cs typeface="Times New Roman" panose="02020603050405020304"/>
              </a:rPr>
              <a:t>e</a:t>
            </a:r>
            <a:endParaRPr sz="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7646" y="3172205"/>
            <a:ext cx="6158865" cy="142811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Sexual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harassment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matters.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41960" indent="-3505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4413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VII.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544830">
              <a:lnSpc>
                <a:spcPct val="100000"/>
              </a:lnSpc>
              <a:spcBef>
                <a:spcPts val="102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17.</a:t>
            </a:r>
            <a:r>
              <a:rPr sz="1800" b="1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ANTI-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RAGGING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9982" y="1899666"/>
            <a:ext cx="2239010" cy="461518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88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5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Farhin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16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 marR="551815">
              <a:lnSpc>
                <a:spcPts val="2630"/>
              </a:lnSpc>
              <a:spcBef>
                <a:spcPts val="2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Shenava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 Dipika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9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1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 marR="657225">
              <a:lnSpc>
                <a:spcPct val="145000"/>
              </a:lnSpc>
              <a:spcBef>
                <a:spcPts val="1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Srihari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Mundhe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5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Vivek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Rajmane</a:t>
            </a:r>
            <a:endParaRPr sz="1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7585" y="3060954"/>
            <a:ext cx="6156960" cy="14224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377825" marR="451485" indent="-287020">
              <a:lnSpc>
                <a:spcPts val="3600"/>
              </a:lnSpc>
              <a:spcBef>
                <a:spcPts val="17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prevent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ragging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institution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all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necessary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precautions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steps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prevent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same.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41325" indent="-350520">
              <a:lnSpc>
                <a:spcPct val="100000"/>
              </a:lnSpc>
              <a:spcBef>
                <a:spcPts val="880"/>
              </a:spcBef>
              <a:buFont typeface="Arial MT"/>
              <a:buChar char="•"/>
              <a:tabLst>
                <a:tab pos="4413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2532" y="114338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201930">
              <a:lnSpc>
                <a:spcPct val="100000"/>
              </a:lnSpc>
              <a:spcBef>
                <a:spcPts val="102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18.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INFECTION</a:t>
            </a:r>
            <a:r>
              <a:rPr sz="18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CONTROL</a:t>
            </a:r>
            <a:r>
              <a:rPr sz="1800" b="1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0599" y="1785538"/>
            <a:ext cx="2971799" cy="4500078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62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7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85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8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965835">
              <a:lnSpc>
                <a:spcPct val="130000"/>
              </a:lnSpc>
              <a:spcBef>
                <a:spcPts val="995"/>
              </a:spcBef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 err="1">
                <a:latin typeface="Times New Roman" panose="02020603050405020304"/>
                <a:cs typeface="Times New Roman" panose="02020603050405020304"/>
              </a:rPr>
              <a:t>Anuradha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10" dirty="0" smtClean="0">
                <a:latin typeface="Times New Roman" panose="02020603050405020304"/>
                <a:cs typeface="Times New Roman" panose="02020603050405020304"/>
              </a:rPr>
              <a:t> G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75"/>
              </a:spcBef>
            </a:pPr>
            <a:r>
              <a:rPr sz="16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6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75"/>
              </a:spcBef>
            </a:pP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Yesha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Desai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699135">
              <a:lnSpc>
                <a:spcPct val="122000"/>
              </a:lnSpc>
              <a:spcBef>
                <a:spcPts val="275"/>
              </a:spcBef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>
                <a:latin typeface="Times New Roman" panose="02020603050405020304"/>
                <a:cs typeface="Times New Roman" panose="02020603050405020304"/>
              </a:rPr>
              <a:t>Abhay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 smtClean="0">
                <a:latin typeface="Times New Roman" panose="02020603050405020304"/>
                <a:cs typeface="Times New Roman" panose="02020603050405020304"/>
              </a:rPr>
              <a:t>Paul</a:t>
            </a:r>
            <a:endParaRPr lang="en-US" sz="16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699135">
              <a:lnSpc>
                <a:spcPct val="122000"/>
              </a:lnSpc>
              <a:spcBef>
                <a:spcPts val="275"/>
              </a:spcBef>
            </a:pPr>
            <a:r>
              <a:rPr sz="16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Sandesh</a:t>
            </a:r>
            <a:r>
              <a:rPr lang="en-US" sz="16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Suryavanshi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452755">
              <a:lnSpc>
                <a:spcPct val="122000"/>
              </a:lnSpc>
              <a:spcBef>
                <a:spcPts val="15"/>
              </a:spcBef>
            </a:pP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25" dirty="0" err="1" smtClean="0">
                <a:latin typeface="Times New Roman" panose="02020603050405020304"/>
                <a:cs typeface="Times New Roman" panose="02020603050405020304"/>
              </a:rPr>
              <a:t>Ankita</a:t>
            </a:r>
            <a:r>
              <a:rPr lang="en-US" sz="1600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25" dirty="0" err="1" smtClean="0">
                <a:latin typeface="Times New Roman" panose="02020603050405020304"/>
                <a:cs typeface="Times New Roman" panose="02020603050405020304"/>
              </a:rPr>
              <a:t>Arvandekar</a:t>
            </a:r>
            <a:endParaRPr lang="en-US" sz="1600" spc="-25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452755">
              <a:lnSpc>
                <a:spcPct val="122000"/>
              </a:lnSpc>
              <a:spcBef>
                <a:spcPts val="15"/>
              </a:spcBef>
            </a:pPr>
            <a:r>
              <a:rPr sz="16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Anahita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Mandal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58115">
              <a:lnSpc>
                <a:spcPts val="2350"/>
              </a:lnSpc>
              <a:spcBef>
                <a:spcPts val="14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>
                <a:latin typeface="Times New Roman" panose="02020603050405020304"/>
                <a:cs typeface="Times New Roman" panose="02020603050405020304"/>
              </a:rPr>
              <a:t>Swapnil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 err="1" smtClean="0">
                <a:latin typeface="Times New Roman" panose="02020603050405020304"/>
                <a:cs typeface="Times New Roman" panose="02020603050405020304"/>
              </a:rPr>
              <a:t>Chandekar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58115">
              <a:lnSpc>
                <a:spcPts val="2350"/>
              </a:lnSpc>
              <a:spcBef>
                <a:spcPts val="140"/>
              </a:spcBef>
            </a:pPr>
            <a:r>
              <a:rPr sz="16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Suchita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Mitkari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9209" y="2538222"/>
            <a:ext cx="6156960" cy="3268979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develop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guidelines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SOPs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Infection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control.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monitor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whether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sterilization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protocols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being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  <a:spcBef>
                <a:spcPts val="1195"/>
              </a:spcBef>
            </a:pP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followed.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marR="443230" indent="-287020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provide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education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training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teaching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non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teaching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nursing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staff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sterilization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protocols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marR="996315" indent="-287020">
              <a:lnSpc>
                <a:spcPts val="3600"/>
              </a:lnSpc>
              <a:spcBef>
                <a:spcPts val="32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Implementing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evidence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infection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control practices.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2532" y="1138174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1165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19.</a:t>
            </a:r>
            <a:r>
              <a:rPr sz="16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CURRICULUM</a:t>
            </a:r>
            <a:r>
              <a:rPr sz="16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COMMITTEE/</a:t>
            </a:r>
            <a:r>
              <a:rPr sz="16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TIME</a:t>
            </a:r>
            <a:r>
              <a:rPr sz="16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TABLE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0461" y="2004822"/>
            <a:ext cx="2120265" cy="433578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60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 marR="286385">
              <a:lnSpc>
                <a:spcPct val="185000"/>
              </a:lnSpc>
              <a:spcBef>
                <a:spcPts val="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Mitra </a:t>
            </a: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500" b="1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40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ts val="1530"/>
              </a:lnSpc>
              <a:spcBef>
                <a:spcPts val="72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Padmini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ts val="1530"/>
              </a:lnSpc>
            </a:pP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Chandraselhar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 marR="632460">
              <a:lnSpc>
                <a:spcPct val="125000"/>
              </a:lnSpc>
              <a:spcBef>
                <a:spcPts val="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Sachin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Bagde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Singh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 marR="377190">
              <a:lnSpc>
                <a:spcPct val="126000"/>
              </a:lnSpc>
              <a:spcBef>
                <a:spcPts val="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Krishnsa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 Nikhil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Kulkarni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Shruti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Gill</a:t>
            </a:r>
            <a:endParaRPr sz="1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9941" y="3038094"/>
            <a:ext cx="6156960" cy="18840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plan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curriculum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year.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stakeholders.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661035" indent="-287020">
              <a:lnSpc>
                <a:spcPct val="15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forward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recommendations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regulatory authorities.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2532" y="1124838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102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20.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18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0461" y="2004822"/>
            <a:ext cx="2120265" cy="4312462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60"/>
              </a:spcBef>
            </a:pPr>
            <a:r>
              <a:rPr sz="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6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Pournima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Godge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10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Ankit Desai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0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824230">
              <a:lnSpc>
                <a:spcPct val="129000"/>
              </a:lnSpc>
              <a:spcBef>
                <a:spcPts val="2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Singh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535940">
              <a:lnSpc>
                <a:spcPct val="129000"/>
              </a:lnSpc>
              <a:spcBef>
                <a:spcPts val="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Shenava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815340">
              <a:lnSpc>
                <a:spcPts val="2180"/>
              </a:lnSpc>
              <a:spcBef>
                <a:spcPts val="15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3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4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Farhin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 err="1" smtClean="0">
                <a:latin typeface="Times New Roman" panose="02020603050405020304"/>
                <a:cs typeface="Times New Roman" panose="02020603050405020304"/>
              </a:rPr>
              <a:t>Katge</a:t>
            </a:r>
            <a:endParaRPr lang="en-US" sz="14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495"/>
              </a:spcBef>
            </a:pPr>
            <a:r>
              <a:rPr lang="en-US" sz="1400" spc="-2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20" dirty="0" smtClean="0">
                <a:latin typeface="Times New Roman" panose="02020603050405020304"/>
                <a:cs typeface="Times New Roman" panose="02020603050405020304"/>
              </a:rPr>
              <a:t> Cathy </a:t>
            </a:r>
            <a:r>
              <a:rPr lang="en-US" sz="1400" spc="-20" dirty="0" err="1" smtClean="0">
                <a:latin typeface="Times New Roman" panose="02020603050405020304"/>
                <a:cs typeface="Times New Roman" panose="02020603050405020304"/>
              </a:rPr>
              <a:t>Babu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9941" y="3038094"/>
            <a:ext cx="6156960" cy="14224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formulate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conduct.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30810" indent="-287020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monitors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implementation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ethics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staff.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5579" y="1097026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1025"/>
              </a:spcBef>
            </a:pPr>
            <a:r>
              <a:rPr sz="1800" dirty="0"/>
              <a:t>21.</a:t>
            </a:r>
            <a:r>
              <a:rPr sz="1800" spc="10" dirty="0"/>
              <a:t> </a:t>
            </a:r>
            <a:r>
              <a:rPr sz="1800" spc="-20" dirty="0"/>
              <a:t>INTERNATIONAL</a:t>
            </a:r>
            <a:r>
              <a:rPr sz="1800" spc="-75" dirty="0"/>
              <a:t> </a:t>
            </a:r>
            <a:r>
              <a:rPr sz="1800" dirty="0"/>
              <a:t>STUDENT </a:t>
            </a:r>
            <a:r>
              <a:rPr sz="1800" spc="-20" dirty="0"/>
              <a:t>CELL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497586" y="2044445"/>
            <a:ext cx="2993390" cy="287386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85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Bhanushali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Mathew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467485">
              <a:lnSpc>
                <a:spcPct val="150000"/>
              </a:lnSpc>
              <a:spcBef>
                <a:spcPts val="29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Jain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467485">
              <a:lnSpc>
                <a:spcPct val="150000"/>
              </a:lnSpc>
              <a:spcBef>
                <a:spcPts val="29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Shruti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Gill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9941" y="3038094"/>
            <a:ext cx="6156960" cy="49847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433705" indent="-342900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exchange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programme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6878" y="111074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7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22.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40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18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SOFTWARE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7586" y="1669751"/>
            <a:ext cx="3236214" cy="4726422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468120">
              <a:lnSpc>
                <a:spcPct val="163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Amrita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Gupta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870075">
              <a:lnSpc>
                <a:spcPct val="169000"/>
              </a:lnSpc>
              <a:spcBef>
                <a:spcPts val="2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Shashank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.D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870075">
              <a:lnSpc>
                <a:spcPct val="169000"/>
              </a:lnSpc>
              <a:spcBef>
                <a:spcPts val="2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619885">
              <a:lnSpc>
                <a:spcPct val="169000"/>
              </a:lnSpc>
              <a:spcBef>
                <a:spcPts val="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 smtClean="0">
                <a:latin typeface="Times New Roman" panose="02020603050405020304"/>
                <a:cs typeface="Times New Roman" panose="02020603050405020304"/>
              </a:rPr>
              <a:t>Lokhande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19885">
              <a:lnSpc>
                <a:spcPct val="169000"/>
              </a:lnSpc>
              <a:spcBef>
                <a:spcPts val="10"/>
              </a:spcBef>
            </a:pP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Parin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Bhanushali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Chinmaya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Hawaldar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676400">
              <a:lnSpc>
                <a:spcPct val="169000"/>
              </a:lnSpc>
              <a:spcBef>
                <a:spcPts val="1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Nikam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76400">
              <a:lnSpc>
                <a:spcPct val="169000"/>
              </a:lnSpc>
              <a:spcBef>
                <a:spcPts val="1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Birje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Mahendra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Gaikwad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9941" y="3038094"/>
            <a:ext cx="6156960" cy="147701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433705" indent="-342900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manage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entry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Software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assist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smooth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fuctioning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Software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update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Software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467" y="0"/>
            <a:ext cx="1261871" cy="153619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72532" y="111074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18230</Words>
  <Application>WPS Presentation</Application>
  <PresentationFormat>Custom</PresentationFormat>
  <Paragraphs>1146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7" baseType="lpstr">
      <vt:lpstr>Arial</vt:lpstr>
      <vt:lpstr>SimSun</vt:lpstr>
      <vt:lpstr>Wingdings</vt:lpstr>
      <vt:lpstr>Times New Roman</vt:lpstr>
      <vt:lpstr>Arial MT</vt:lpstr>
      <vt:lpstr>Calibri</vt:lpstr>
      <vt:lpstr>Arial</vt:lpstr>
      <vt:lpstr>Microsoft YaHei</vt:lpstr>
      <vt:lpstr>Arial Unicode MS</vt:lpstr>
      <vt:lpstr>Office Theme</vt:lpstr>
      <vt:lpstr>PowerPoint 演示文稿</vt:lpstr>
      <vt:lpstr>SELF STUDY REPORT ( SSR)</vt:lpstr>
      <vt:lpstr>PowerPoint 演示文稿</vt:lpstr>
      <vt:lpstr>CRITERIA HEADS</vt:lpstr>
      <vt:lpstr>Committees Under IQAC</vt:lpstr>
      <vt:lpstr>PowerPoint 演示文稿</vt:lpstr>
      <vt:lpstr>PowerPoint 演示文稿</vt:lpstr>
      <vt:lpstr>1. NAAC STEERING COMMITTEE</vt:lpstr>
      <vt:lpstr>PowerPoint 演示文稿</vt:lpstr>
      <vt:lpstr>2.STUDENT WELFARE CELL</vt:lpstr>
      <vt:lpstr>PowerPoint 演示文稿</vt:lpstr>
      <vt:lpstr>PowerPoint 演示文稿</vt:lpstr>
      <vt:lpstr>2c. Grievance Committee</vt:lpstr>
      <vt:lpstr>PowerPoint 演示文稿</vt:lpstr>
      <vt:lpstr>PowerPoint 演示文稿</vt:lpstr>
      <vt:lpstr>PowerPoint 演示文稿</vt:lpstr>
      <vt:lpstr>4a. CDE Committee</vt:lpstr>
      <vt:lpstr>PowerPoint 演示文稿</vt:lpstr>
      <vt:lpstr>PowerPoint 演示文稿</vt:lpstr>
      <vt:lpstr>5. FEEDBACK COMMITTEE</vt:lpstr>
      <vt:lpstr>6. LIBRARY ADVISORY COMMITTEE</vt:lpstr>
      <vt:lpstr>PowerPoint 演示文稿</vt:lpstr>
      <vt:lpstr>8. INTEGRATED TEACHING</vt:lpstr>
      <vt:lpstr>PowerPoint 演示文稿</vt:lpstr>
      <vt:lpstr>PowerPoint 演示文稿</vt:lpstr>
      <vt:lpstr>PowerPoint 演示文稿</vt:lpstr>
      <vt:lpstr>PowerPoint 演示文稿</vt:lpstr>
      <vt:lpstr>13. ICT COMMITTEE</vt:lpstr>
      <vt:lpstr>14. STAFF COMMITTEE</vt:lpstr>
      <vt:lpstr>PowerPoint 演示文稿</vt:lpstr>
      <vt:lpstr>16. INTERNAL COMPLAINT COMMITTEE</vt:lpstr>
      <vt:lpstr>PowerPoint 演示文稿</vt:lpstr>
      <vt:lpstr>PowerPoint 演示文稿</vt:lpstr>
      <vt:lpstr>PowerPoint 演示文稿</vt:lpstr>
      <vt:lpstr>PowerPoint 演示文稿</vt:lpstr>
      <vt:lpstr>21. INTERNATIONAL STUDENT CELL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NAAC (National Assessment and Accreditation Council)</dc:title>
  <dc:creator>Proshto</dc:creator>
  <cp:lastModifiedBy>periodontology</cp:lastModifiedBy>
  <cp:revision>11</cp:revision>
  <dcterms:created xsi:type="dcterms:W3CDTF">2024-09-23T07:08:00Z</dcterms:created>
  <dcterms:modified xsi:type="dcterms:W3CDTF">2025-06-24T06:00:04Z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2024-09-23T05:30:00Z</vt:filetime>
  </property>
  <property fmtid="{D5CDD505-2E9C-101B-9397-08002B2CF9AE}" pid="3" name="Creator">
    <vt:lpwstr>Samsung Electronics</vt:lpwstr>
  </property>
  <property fmtid="{D5CDD505-2E9C-101B-9397-08002B2CF9AE}" pid="4" name="LastSaved">
    <vt:filetime>2024-09-23T05:30:00Z</vt:filetime>
  </property>
  <property fmtid="{D5CDD505-2E9C-101B-9397-08002B2CF9AE}" pid="5" name="Producer">
    <vt:lpwstr>Samsung Electronics</vt:lpwstr>
  </property>
  <property fmtid="{D5CDD505-2E9C-101B-9397-08002B2CF9AE}" pid="6" name="ICV">
    <vt:lpwstr>2ABAB48397CE40DCBF49301AC98249DB_12</vt:lpwstr>
  </property>
  <property fmtid="{D5CDD505-2E9C-101B-9397-08002B2CF9AE}" pid="7" name="KSOProductBuildVer">
    <vt:lpwstr>1033-12.2.0.21546</vt:lpwstr>
  </property>
</Properties>
</file>